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Athiti Medium" panose="00000600000000000000" charset="-34"/>
      <p:regular r:id="rId4"/>
      <p:bold r:id="rId5"/>
    </p:embeddedFont>
    <p:embeddedFont>
      <p:font typeface="Athiti" panose="020B0604020202020204" charset="-34"/>
      <p:regular r:id="rId6"/>
      <p:bold r:id="rId7"/>
    </p:embeddedFont>
    <p:embeddedFont>
      <p:font typeface="Athiti SemiBold" panose="00000700000000000000" charset="-34"/>
      <p:regular r:id="rId8"/>
      <p:bold r:id="rId9"/>
    </p:embeddedFont>
    <p:embeddedFont>
      <p:font typeface="Athiti ExtraLight" panose="00000300000000000000" charset="-34"/>
      <p:regular r:id="rId10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57" y="1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 rotWithShape="1">
          <a:blip r:embed="rId3">
            <a:alphaModFix amt="43000"/>
          </a:blip>
          <a:srcRect l="20926" t="7933" r="4200" b="9680"/>
          <a:stretch/>
        </p:blipFill>
        <p:spPr>
          <a:xfrm>
            <a:off x="10775" y="0"/>
            <a:ext cx="9143998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 rot="-757">
            <a:off x="666750" y="1689652"/>
            <a:ext cx="4084800" cy="8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34343"/>
                </a:solidFill>
                <a:latin typeface="Athiti Medium"/>
                <a:ea typeface="Athiti Medium"/>
                <a:cs typeface="Athiti Medium"/>
                <a:sym typeface="Athiti Medium"/>
              </a:rPr>
              <a:t>Story map</a:t>
            </a:r>
            <a:endParaRPr sz="4400">
              <a:solidFill>
                <a:srgbClr val="434343"/>
              </a:solidFill>
              <a:latin typeface="Athiti Medium"/>
              <a:ea typeface="Athiti Medium"/>
              <a:cs typeface="Athiti Medium"/>
              <a:sym typeface="Athiti Medium"/>
            </a:endParaRPr>
          </a:p>
        </p:txBody>
      </p:sp>
      <p:sp>
        <p:nvSpPr>
          <p:cNvPr id="56" name="Shape 56"/>
          <p:cNvSpPr txBox="1"/>
          <p:nvPr/>
        </p:nvSpPr>
        <p:spPr>
          <a:xfrm>
            <a:off x="712825" y="2310250"/>
            <a:ext cx="2374200" cy="14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Athiti SemiBold"/>
                <a:ea typeface="Athiti SemiBold"/>
                <a:cs typeface="Athiti SemiBold"/>
                <a:sym typeface="Athiti SemiBold"/>
              </a:rPr>
              <a:t>How Clean Water Services is changing the water reuse</a:t>
            </a:r>
            <a:endParaRPr>
              <a:solidFill>
                <a:srgbClr val="434343"/>
              </a:solidFill>
              <a:latin typeface="Athiti SemiBold"/>
              <a:ea typeface="Athiti SemiBold"/>
              <a:cs typeface="Athiti SemiBold"/>
              <a:sym typeface="Athiti SemiBold"/>
            </a:endParaRPr>
          </a:p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Athiti SemiBold"/>
                <a:ea typeface="Athiti SemiBold"/>
                <a:cs typeface="Athiti SemiBold"/>
                <a:sym typeface="Athiti SemiBold"/>
              </a:rPr>
              <a:t>conversation and mindset </a:t>
            </a:r>
            <a:endParaRPr>
              <a:solidFill>
                <a:srgbClr val="434343"/>
              </a:solidFill>
              <a:latin typeface="Athiti SemiBold"/>
              <a:ea typeface="Athiti SemiBold"/>
              <a:cs typeface="Athiti SemiBold"/>
              <a:sym typeface="Athiti SemiBold"/>
            </a:endParaRPr>
          </a:p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Athiti SemiBold"/>
                <a:ea typeface="Athiti SemiBold"/>
                <a:cs typeface="Athiti SemiBold"/>
                <a:sym typeface="Athiti SemiBold"/>
              </a:rPr>
              <a:t>with beer.</a:t>
            </a:r>
            <a:r>
              <a:rPr lang="en">
                <a:latin typeface="Athiti SemiBold"/>
                <a:ea typeface="Athiti SemiBold"/>
                <a:cs typeface="Athiti SemiBold"/>
                <a:sym typeface="Athiti SemiBold"/>
              </a:rPr>
              <a:t> </a:t>
            </a:r>
            <a:endParaRPr>
              <a:latin typeface="Athiti SemiBold"/>
              <a:ea typeface="Athiti SemiBold"/>
              <a:cs typeface="Athiti SemiBold"/>
              <a:sym typeface="Athiti SemiBold"/>
            </a:endParaRPr>
          </a:p>
        </p:txBody>
      </p:sp>
      <p:sp>
        <p:nvSpPr>
          <p:cNvPr id="57" name="Shape 57"/>
          <p:cNvSpPr txBox="1"/>
          <p:nvPr/>
        </p:nvSpPr>
        <p:spPr>
          <a:xfrm>
            <a:off x="5226950" y="4562475"/>
            <a:ext cx="3492300" cy="350700"/>
          </a:xfrm>
          <a:prstGeom prst="rect">
            <a:avLst/>
          </a:prstGeom>
          <a:solidFill>
            <a:srgbClr val="F3F3F3"/>
          </a:solidFill>
          <a:ln>
            <a:noFill/>
          </a:ln>
          <a:effectLst>
            <a:outerShdw blurRad="1214438" dist="47625" dir="215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434343"/>
                </a:solidFill>
                <a:latin typeface="Athiti Medium"/>
                <a:ea typeface="Athiti Medium"/>
                <a:cs typeface="Athiti Medium"/>
                <a:sym typeface="Athiti Medium"/>
              </a:rPr>
              <a:t>http://storymap.genesisofexodusfilm.com/index.html</a:t>
            </a:r>
            <a:endParaRPr sz="1100" dirty="0">
              <a:solidFill>
                <a:srgbClr val="434343"/>
              </a:solidFill>
              <a:latin typeface="Athiti Medium"/>
              <a:ea typeface="Athiti Medium"/>
              <a:cs typeface="Athiti Medium"/>
              <a:sym typeface="Athiti Medium"/>
            </a:endParaRPr>
          </a:p>
        </p:txBody>
      </p:sp>
      <p:sp>
        <p:nvSpPr>
          <p:cNvPr id="58" name="Shape 58"/>
          <p:cNvSpPr txBox="1"/>
          <p:nvPr/>
        </p:nvSpPr>
        <p:spPr>
          <a:xfrm>
            <a:off x="4312575" y="150725"/>
            <a:ext cx="4564800" cy="23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Athiti SemiBold"/>
                <a:ea typeface="Athiti SemiBold"/>
                <a:cs typeface="Athiti SemiBold"/>
                <a:sym typeface="Athiti SemiBold"/>
              </a:rPr>
              <a:t>Share the journey and vision of </a:t>
            </a:r>
            <a:endParaRPr sz="1600">
              <a:solidFill>
                <a:srgbClr val="434343"/>
              </a:solidFill>
              <a:latin typeface="Athiti SemiBold"/>
              <a:ea typeface="Athiti SemiBold"/>
              <a:cs typeface="Athiti SemiBold"/>
              <a:sym typeface="Athiti SemiBold"/>
            </a:endParaRPr>
          </a:p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434343"/>
                </a:solidFill>
                <a:latin typeface="Athiti"/>
                <a:ea typeface="Athiti"/>
                <a:cs typeface="Athiti"/>
                <a:sym typeface="Athiti"/>
              </a:rPr>
              <a:t>Pure Water Brew</a:t>
            </a:r>
            <a:r>
              <a:rPr lang="en" sz="1600">
                <a:solidFill>
                  <a:srgbClr val="434343"/>
                </a:solidFill>
                <a:latin typeface="Athiti SemiBold"/>
                <a:ea typeface="Athiti SemiBold"/>
                <a:cs typeface="Athiti SemiBold"/>
                <a:sym typeface="Athiti SemiBold"/>
              </a:rPr>
              <a:t>, </a:t>
            </a:r>
            <a:endParaRPr sz="1600">
              <a:solidFill>
                <a:srgbClr val="434343"/>
              </a:solidFill>
              <a:latin typeface="Athiti SemiBold"/>
              <a:ea typeface="Athiti SemiBold"/>
              <a:cs typeface="Athiti SemiBold"/>
              <a:sym typeface="Athiti SemiBold"/>
            </a:endParaRPr>
          </a:p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Athiti SemiBold"/>
                <a:ea typeface="Athiti SemiBold"/>
                <a:cs typeface="Athiti SemiBold"/>
                <a:sym typeface="Athiti SemiBold"/>
              </a:rPr>
              <a:t>the US’s first 100% DPR recycled beer, at the Singapore International Water Week 2018. </a:t>
            </a:r>
            <a:endParaRPr sz="1600">
              <a:solidFill>
                <a:srgbClr val="434343"/>
              </a:solidFill>
              <a:latin typeface="Athiti SemiBold"/>
              <a:ea typeface="Athiti SemiBold"/>
              <a:cs typeface="Athiti SemiBold"/>
              <a:sym typeface="Athiti SemiBold"/>
            </a:endParaRPr>
          </a:p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Athiti Medium"/>
                <a:ea typeface="Athiti Medium"/>
                <a:cs typeface="Athiti Medium"/>
                <a:sym typeface="Athiti Medium"/>
              </a:rPr>
              <a:t>Specific tools geovisual tools:</a:t>
            </a:r>
            <a:endParaRPr sz="1200">
              <a:solidFill>
                <a:srgbClr val="434343"/>
              </a:solidFill>
              <a:latin typeface="Athiti Medium"/>
              <a:ea typeface="Athiti Medium"/>
              <a:cs typeface="Athiti Medium"/>
              <a:sym typeface="Athiti Medium"/>
            </a:endParaRPr>
          </a:p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Athiti Medium"/>
                <a:ea typeface="Athiti Medium"/>
                <a:cs typeface="Athiti Medium"/>
                <a:sym typeface="Athiti Medium"/>
              </a:rPr>
              <a:t>Interactive maps and data</a:t>
            </a:r>
            <a:endParaRPr sz="1200">
              <a:solidFill>
                <a:srgbClr val="434343"/>
              </a:solidFill>
              <a:latin typeface="Athiti Medium"/>
              <a:ea typeface="Athiti Medium"/>
              <a:cs typeface="Athiti Medium"/>
              <a:sym typeface="Athiti Medium"/>
            </a:endParaRPr>
          </a:p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Athiti Medium"/>
                <a:ea typeface="Athiti Medium"/>
                <a:cs typeface="Athiti Medium"/>
                <a:sym typeface="Athiti Medium"/>
              </a:rPr>
              <a:t>Narratives</a:t>
            </a:r>
            <a:br>
              <a:rPr lang="en" sz="1200">
                <a:solidFill>
                  <a:srgbClr val="434343"/>
                </a:solidFill>
                <a:latin typeface="Athiti Medium"/>
                <a:ea typeface="Athiti Medium"/>
                <a:cs typeface="Athiti Medium"/>
                <a:sym typeface="Athiti Medium"/>
              </a:rPr>
            </a:br>
            <a:r>
              <a:rPr lang="en" sz="1200">
                <a:solidFill>
                  <a:srgbClr val="434343"/>
                </a:solidFill>
                <a:latin typeface="Athiti Medium"/>
                <a:ea typeface="Athiti Medium"/>
                <a:cs typeface="Athiti Medium"/>
                <a:sym typeface="Athiti Medium"/>
              </a:rPr>
              <a:t>Media</a:t>
            </a:r>
            <a:endParaRPr sz="1200">
              <a:solidFill>
                <a:srgbClr val="434343"/>
              </a:solidFill>
              <a:latin typeface="Athiti Medium"/>
              <a:ea typeface="Athiti Medium"/>
              <a:cs typeface="Athiti Medium"/>
              <a:sym typeface="Athiti Medium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Athiti Medium"/>
                <a:ea typeface="Athiti Medium"/>
                <a:cs typeface="Athiti Medium"/>
                <a:sym typeface="Athiti Medium"/>
              </a:rPr>
              <a:t>Social Media Data</a:t>
            </a:r>
            <a:endParaRPr sz="1200">
              <a:solidFill>
                <a:srgbClr val="434343"/>
              </a:solidFill>
              <a:latin typeface="Athiti Medium"/>
              <a:ea typeface="Athiti Medium"/>
              <a:cs typeface="Athiti Medium"/>
              <a:sym typeface="Athiti Medium"/>
            </a:endParaRPr>
          </a:p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br>
              <a:rPr lang="en" sz="1600">
                <a:latin typeface="Athiti Medium"/>
                <a:ea typeface="Athiti Medium"/>
                <a:cs typeface="Athiti Medium"/>
                <a:sym typeface="Athiti Medium"/>
              </a:rPr>
            </a:br>
            <a:r>
              <a:rPr lang="en" sz="1600">
                <a:latin typeface="Athiti Medium"/>
                <a:ea typeface="Athiti Medium"/>
                <a:cs typeface="Athiti Medium"/>
                <a:sym typeface="Athiti Medium"/>
              </a:rPr>
              <a:t> </a:t>
            </a:r>
            <a:endParaRPr sz="1600">
              <a:latin typeface="Athiti Medium"/>
              <a:ea typeface="Athiti Medium"/>
              <a:cs typeface="Athiti Medium"/>
              <a:sym typeface="Athiti Medium"/>
            </a:endParaRPr>
          </a:p>
        </p:txBody>
      </p:sp>
      <p:pic>
        <p:nvPicPr>
          <p:cNvPr id="59" name="Shape 59"/>
          <p:cNvPicPr preferRelativeResize="0"/>
          <p:nvPr/>
        </p:nvPicPr>
        <p:blipFill rotWithShape="1">
          <a:blip r:embed="rId4">
            <a:alphaModFix/>
          </a:blip>
          <a:srcRect t="-3600" b="3600"/>
          <a:stretch/>
        </p:blipFill>
        <p:spPr>
          <a:xfrm>
            <a:off x="315225" y="-104650"/>
            <a:ext cx="3344276" cy="2229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0" name="Shape 60"/>
          <p:cNvSpPr txBox="1"/>
          <p:nvPr/>
        </p:nvSpPr>
        <p:spPr>
          <a:xfrm>
            <a:off x="1001025" y="-53875"/>
            <a:ext cx="2037300" cy="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Athiti Medium"/>
                <a:ea typeface="Athiti Medium"/>
                <a:cs typeface="Athiti Medium"/>
                <a:sym typeface="Athiti Medium"/>
              </a:rPr>
              <a:t>Ginny Katz | GEOG 4572</a:t>
            </a:r>
            <a:endParaRPr>
              <a:solidFill>
                <a:srgbClr val="434343"/>
              </a:solidFill>
              <a:latin typeface="Athiti Medium"/>
              <a:ea typeface="Athiti Medium"/>
              <a:cs typeface="Athiti Medium"/>
              <a:sym typeface="Athiti Medium"/>
            </a:endParaRPr>
          </a:p>
        </p:txBody>
      </p:sp>
      <p:pic>
        <p:nvPicPr>
          <p:cNvPr id="61" name="Shape 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14525" y="3617089"/>
            <a:ext cx="2129400" cy="1419300"/>
          </a:xfrm>
          <a:prstGeom prst="chevron">
            <a:avLst>
              <a:gd name="adj" fmla="val 50000"/>
            </a:avLst>
          </a:prstGeom>
          <a:noFill/>
          <a:ln>
            <a:noFill/>
          </a:ln>
          <a:effectLst>
            <a:outerShdw blurRad="1128713" dist="19050" dir="1824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62" name="Shape 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6225" y="3619500"/>
            <a:ext cx="2129400" cy="1414500"/>
          </a:xfrm>
          <a:prstGeom prst="homePlate">
            <a:avLst>
              <a:gd name="adj" fmla="val 50000"/>
            </a:avLst>
          </a:prstGeom>
          <a:noFill/>
          <a:ln>
            <a:noFill/>
          </a:ln>
          <a:effectLst>
            <a:outerShdw blurRad="642938" dist="19050" dir="1836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63" name="Shape 63"/>
          <p:cNvPicPr preferRelativeResize="0"/>
          <p:nvPr/>
        </p:nvPicPr>
        <p:blipFill rotWithShape="1">
          <a:blip r:embed="rId7">
            <a:alphaModFix/>
          </a:blip>
          <a:srcRect l="6978" t="-3867" r="462" b="24940"/>
          <a:stretch/>
        </p:blipFill>
        <p:spPr>
          <a:xfrm rot="-8100000">
            <a:off x="3470438" y="3356413"/>
            <a:ext cx="1699178" cy="1788273"/>
          </a:xfrm>
          <a:prstGeom prst="pie">
            <a:avLst>
              <a:gd name="adj1" fmla="val 0"/>
              <a:gd name="adj2" fmla="val 16200000"/>
            </a:avLst>
          </a:prstGeom>
          <a:noFill/>
          <a:ln>
            <a:noFill/>
          </a:ln>
          <a:effectLst>
            <a:outerShdw blurRad="585788" dist="19050" dir="1878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64" name="Shape 6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52512" y="2484138"/>
            <a:ext cx="3492270" cy="2160551"/>
          </a:xfrm>
          <a:prstGeom prst="rect">
            <a:avLst/>
          </a:prstGeom>
          <a:noFill/>
          <a:ln>
            <a:noFill/>
          </a:ln>
          <a:effectLst>
            <a:outerShdw blurRad="528638" dist="161925" dir="21540000" algn="bl" rotWithShape="0">
              <a:schemeClr val="dk1">
                <a:alpha val="32000"/>
              </a:schemeClr>
            </a:outerShdw>
          </a:effectLst>
        </p:spPr>
      </p:pic>
      <p:sp>
        <p:nvSpPr>
          <p:cNvPr id="65" name="Shape 65"/>
          <p:cNvSpPr txBox="1"/>
          <p:nvPr/>
        </p:nvSpPr>
        <p:spPr>
          <a:xfrm>
            <a:off x="5372041" y="2596538"/>
            <a:ext cx="3748500" cy="12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EFEFEF"/>
                </a:solidFill>
                <a:latin typeface="Athiti SemiBold"/>
                <a:ea typeface="Athiti SemiBold"/>
                <a:cs typeface="Athiti SemiBold"/>
                <a:sym typeface="Athiti SemiBold"/>
              </a:rPr>
              <a:t>Example of interested style of Geoviz:</a:t>
            </a:r>
            <a:endParaRPr sz="1100">
              <a:solidFill>
                <a:srgbClr val="EFEFEF"/>
              </a:solidFill>
              <a:latin typeface="Athiti SemiBold"/>
              <a:ea typeface="Athiti SemiBold"/>
              <a:cs typeface="Athiti SemiBold"/>
              <a:sym typeface="Athiti SemiBold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3F3F3"/>
              </a:solidFill>
              <a:latin typeface="Athiti ExtraLight"/>
              <a:ea typeface="Athiti ExtraLight"/>
              <a:cs typeface="Athiti ExtraLight"/>
              <a:sym typeface="Athiti ExtraLight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solidFill>
                  <a:srgbClr val="F3F3F3"/>
                </a:solidFill>
                <a:latin typeface="Athiti"/>
                <a:ea typeface="Athiti"/>
                <a:cs typeface="Athiti"/>
                <a:sym typeface="Athiti"/>
              </a:rPr>
              <a:t>The Genesis of Exodus </a:t>
            </a:r>
            <a:endParaRPr sz="1100" i="1">
              <a:solidFill>
                <a:srgbClr val="F3F3F3"/>
              </a:solidFill>
              <a:latin typeface="Athiti"/>
              <a:ea typeface="Athiti"/>
              <a:cs typeface="Athiti"/>
              <a:sym typeface="Athiti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solidFill>
                  <a:srgbClr val="F3F3F3"/>
                </a:solidFill>
                <a:latin typeface="Athiti"/>
                <a:ea typeface="Athiti"/>
                <a:cs typeface="Athiti"/>
                <a:sym typeface="Athiti"/>
              </a:rPr>
              <a:t>Violence, poverty, and social disintegration: </a:t>
            </a:r>
            <a:endParaRPr sz="1100" i="1">
              <a:solidFill>
                <a:srgbClr val="F3F3F3"/>
              </a:solidFill>
              <a:latin typeface="Athiti"/>
              <a:ea typeface="Athiti"/>
              <a:cs typeface="Athiti"/>
              <a:sym typeface="Athiti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solidFill>
                  <a:srgbClr val="F3F3F3"/>
                </a:solidFill>
                <a:latin typeface="Athiti"/>
                <a:ea typeface="Athiti"/>
                <a:cs typeface="Athiti"/>
                <a:sym typeface="Athiti"/>
              </a:rPr>
              <a:t>the root causes of Central American migration</a:t>
            </a:r>
            <a:endParaRPr sz="1100" i="1">
              <a:solidFill>
                <a:srgbClr val="F3F3F3"/>
              </a:solidFill>
              <a:latin typeface="Athiti"/>
              <a:ea typeface="Athiti"/>
              <a:cs typeface="Athiti"/>
              <a:sym typeface="Athiti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F3F3F3"/>
              </a:solidFill>
              <a:latin typeface="Athiti ExtraLight"/>
              <a:ea typeface="Athiti ExtraLight"/>
              <a:cs typeface="Athiti ExtraLight"/>
              <a:sym typeface="Athiti ExtraLight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3F3F3"/>
              </a:solidFill>
              <a:latin typeface="Athiti ExtraLight"/>
              <a:ea typeface="Athiti ExtraLight"/>
              <a:cs typeface="Athiti ExtraLight"/>
              <a:sym typeface="Athiti Extra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96</Words>
  <Application>Microsoft Office PowerPoint</Application>
  <PresentationFormat>On-screen Show (16:9)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Athiti Medium</vt:lpstr>
      <vt:lpstr>Arial</vt:lpstr>
      <vt:lpstr>Athiti</vt:lpstr>
      <vt:lpstr>Athiti SemiBold</vt:lpstr>
      <vt:lpstr>Athiti ExtraLight</vt:lpstr>
      <vt:lpstr>Simple Light</vt:lpstr>
      <vt:lpstr>Story map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Story map</dc:title>
  <dc:creator>Brian &amp; Ginny Katz</dc:creator>
  <cp:lastModifiedBy>Katz, Virginia</cp:lastModifiedBy>
  <cp:revision>1</cp:revision>
  <dcterms:modified xsi:type="dcterms:W3CDTF">2018-04-25T05:53:26Z</dcterms:modified>
</cp:coreProperties>
</file>